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5" r:id="rId12"/>
    <p:sldId id="276" r:id="rId13"/>
    <p:sldId id="279" r:id="rId14"/>
    <p:sldId id="280" r:id="rId15"/>
    <p:sldId id="261" r:id="rId16"/>
    <p:sldId id="282" r:id="rId17"/>
    <p:sldId id="283" r:id="rId18"/>
    <p:sldId id="284" r:id="rId19"/>
    <p:sldId id="285" r:id="rId20"/>
    <p:sldId id="286" r:id="rId21"/>
    <p:sldId id="290" r:id="rId22"/>
    <p:sldId id="287" r:id="rId23"/>
    <p:sldId id="288" r:id="rId24"/>
    <p:sldId id="293" r:id="rId25"/>
    <p:sldId id="294" r:id="rId26"/>
    <p:sldId id="289" r:id="rId27"/>
    <p:sldId id="291" r:id="rId28"/>
    <p:sldId id="295" r:id="rId29"/>
    <p:sldId id="296" r:id="rId30"/>
    <p:sldId id="29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7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8" autoAdjust="0"/>
    <p:restoredTop sz="94660"/>
  </p:normalViewPr>
  <p:slideViewPr>
    <p:cSldViewPr>
      <p:cViewPr varScale="1">
        <p:scale>
          <a:sx n="84" d="100"/>
          <a:sy n="84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3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E5F41-D193-45FC-8274-01B633CB0A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9B7A-637C-47AF-940C-8156063E2B5C}" type="slidenum">
              <a:rPr lang="en-US"/>
              <a:pPr/>
              <a:t>15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16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D2CB-54FC-443B-B995-A3C4576F7F5E}" type="slidenum">
              <a:rPr lang="en-US"/>
              <a:pPr/>
              <a:t>17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Amplitudes 2011, Univ. of Michigan, Ann Arbor, November 12, 2011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9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Amplitudes 2011, Univ. of Michigan, Ann Arbor, November 12, 2011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6.png"/><Relationship Id="rId2" Type="http://schemas.openxmlformats.org/officeDocument/2006/relationships/tags" Target="../tags/tag17.xml"/><Relationship Id="rId16" Type="http://schemas.openxmlformats.org/officeDocument/2006/relationships/image" Target="../media/image3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5.png"/><Relationship Id="rId5" Type="http://schemas.openxmlformats.org/officeDocument/2006/relationships/tags" Target="../tags/tag20.xml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tags" Target="../tags/tag19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5.xml"/><Relationship Id="rId7" Type="http://schemas.openxmlformats.org/officeDocument/2006/relationships/image" Target="../media/image3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2.xml"/><Relationship Id="rId7" Type="http://schemas.openxmlformats.org/officeDocument/2006/relationships/image" Target="../media/image3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33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0.png"/><Relationship Id="rId5" Type="http://schemas.openxmlformats.org/officeDocument/2006/relationships/tags" Target="../tags/tag41.xml"/><Relationship Id="rId10" Type="http://schemas.openxmlformats.org/officeDocument/2006/relationships/image" Target="../media/image49.png"/><Relationship Id="rId4" Type="http://schemas.openxmlformats.org/officeDocument/2006/relationships/tags" Target="../tags/tag40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5.xml"/><Relationship Id="rId7" Type="http://schemas.openxmlformats.org/officeDocument/2006/relationships/image" Target="../media/image5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51.xml"/><Relationship Id="rId7" Type="http://schemas.openxmlformats.org/officeDocument/2006/relationships/image" Target="../media/image6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7.png"/><Relationship Id="rId5" Type="http://schemas.openxmlformats.org/officeDocument/2006/relationships/image" Target="../media/image36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Maximal </a:t>
            </a:r>
            <a:r>
              <a:rPr lang="en-US" b="1" dirty="0" err="1" smtClean="0"/>
              <a:t>Unitarity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at Two Loops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382000" cy="3048000"/>
          </a:xfrm>
        </p:spPr>
        <p:txBody>
          <a:bodyPr>
            <a:normAutofit fontScale="92500"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Kasper Larsen; &amp;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Krzysztof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Kajda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Janusz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Gluza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b="1" dirty="0" smtClean="0"/>
              <a:t>1009.0472 &amp; 1108.1180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Amplitudes 2011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University of Michigan, Ann Arbor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November 12, 2011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3" descr="DSC_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"/>
            <a:ext cx="3151632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Honing Our </a:t>
            </a:r>
            <a:r>
              <a:rPr lang="en-US" dirty="0" smtClean="0"/>
              <a:t>Tool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IBP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lots </a:t>
            </a:r>
            <a:r>
              <a:rPr lang="en-US" dirty="0" smtClean="0"/>
              <a:t>of unwanted integrals, </a:t>
            </a:r>
            <a:r>
              <a:rPr lang="en-US" dirty="0" smtClean="0"/>
              <a:t>huge </a:t>
            </a:r>
            <a:r>
              <a:rPr lang="en-US" dirty="0" smtClean="0"/>
              <a:t>systems of equations</a:t>
            </a:r>
          </a:p>
          <a:p>
            <a:r>
              <a:rPr lang="en-US" dirty="0" smtClean="0"/>
              <a:t>Doubled </a:t>
            </a:r>
            <a:r>
              <a:rPr lang="en-US" dirty="0" smtClean="0"/>
              <a:t>propagators </a:t>
            </a:r>
          </a:p>
          <a:p>
            <a:endParaRPr lang="en-US" dirty="0" smtClean="0"/>
          </a:p>
          <a:p>
            <a:r>
              <a:rPr lang="en-US" dirty="0" smtClean="0"/>
              <a:t>Can we</a:t>
            </a:r>
            <a:r>
              <a:rPr lang="en-US" dirty="0" smtClean="0"/>
              <a:t> </a:t>
            </a:r>
            <a:r>
              <a:rPr lang="en-US" dirty="0" smtClean="0"/>
              <a:t>avoid </a:t>
            </a:r>
            <a:r>
              <a:rPr lang="en-US" dirty="0" smtClean="0"/>
              <a:t>them?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idea: choose </a:t>
            </a:r>
            <a:r>
              <a:rPr lang="en-US" sz="2200" i="1" dirty="0" smtClean="0">
                <a:latin typeface="Palatino Linotype" pitchFamily="18" charset="0"/>
              </a:rPr>
              <a:t>v</a:t>
            </a:r>
            <a:r>
              <a:rPr lang="en-US" dirty="0" smtClean="0"/>
              <a:t> such that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this is too </a:t>
            </a:r>
            <a:r>
              <a:rPr lang="en-US" dirty="0" smtClean="0"/>
              <a:t>constraining</a:t>
            </a:r>
          </a:p>
          <a:p>
            <a:r>
              <a:rPr lang="en-US" dirty="0" smtClean="0"/>
              <a:t>Sufficient to require</a:t>
            </a:r>
            <a:br>
              <a:rPr lang="en-US" dirty="0" smtClean="0"/>
            </a:br>
            <a:r>
              <a:rPr lang="en-US" sz="2000" dirty="0" smtClean="0"/>
              <a:t>for all propagators simultaneously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l-GR" sz="2000" dirty="0" smtClean="0"/>
              <a:t>σ</a:t>
            </a:r>
            <a:r>
              <a:rPr lang="en-US" sz="2000" dirty="0" smtClean="0"/>
              <a:t> = 0,1; </a:t>
            </a:r>
            <a:r>
              <a:rPr lang="en-US" sz="2000" i="1" dirty="0" err="1" smtClean="0"/>
              <a:t>u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arbitrary polynomial in the symbols                                                  </a:t>
            </a:r>
            <a:r>
              <a:rPr lang="en-US" sz="2000" dirty="0" smtClean="0"/>
              <a:t>with </a:t>
            </a:r>
            <a:r>
              <a:rPr lang="en-US" sz="2000" dirty="0" smtClean="0"/>
              <a:t>ratios of external invariants treated as parameters)</a:t>
            </a:r>
          </a:p>
          <a:p>
            <a:endParaRPr lang="en-US" dirty="0" smtClean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51457" y="4027842"/>
            <a:ext cx="1898069" cy="320726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34098" y="2971800"/>
            <a:ext cx="4419608" cy="685802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984810" y="2133600"/>
            <a:ext cx="3224790" cy="710186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644794" y="4858617"/>
            <a:ext cx="2832206" cy="378561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1953" y="5574252"/>
            <a:ext cx="8733215" cy="408355"/>
          </a:xfrm>
          <a:prstGeom prst="rect">
            <a:avLst/>
          </a:prstGeom>
          <a:noFill/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98141" y="6065915"/>
            <a:ext cx="3280417" cy="345643"/>
          </a:xfrm>
          <a:prstGeom prst="rect">
            <a:avLst/>
          </a:prstGeom>
          <a:noFill/>
        </p:spPr>
      </p:pic>
      <p:pic>
        <p:nvPicPr>
          <p:cNvPr id="14" name="Picture 13" descr="honingpn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86600" y="0"/>
            <a:ext cx="2057400" cy="1371600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031908" y="3913448"/>
            <a:ext cx="2057405" cy="47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IBP-Generating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Write a general form for the vectors </a:t>
            </a:r>
            <a:r>
              <a:rPr lang="en-US" sz="2200" i="1" dirty="0" smtClean="0">
                <a:latin typeface="Palatino Linotype" pitchFamily="18" charset="0"/>
              </a:rPr>
              <a:t>v</a:t>
            </a:r>
            <a:r>
              <a:rPr lang="en-US" sz="2200" baseline="-25000" dirty="0" smtClean="0">
                <a:latin typeface="Palatino Linotype" pitchFamily="18" charset="0"/>
              </a:rPr>
              <a:t>1,2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Palatino Linotype" pitchFamily="18" charset="0"/>
              </a:rPr>
              <a:t>c</a:t>
            </a:r>
            <a:r>
              <a:rPr lang="en-US" i="1" baseline="-25000" dirty="0" err="1" smtClean="0">
                <a:latin typeface="Palatino Linotype" pitchFamily="18" charset="0"/>
              </a:rPr>
              <a:t>i</a:t>
            </a:r>
            <a:r>
              <a:rPr lang="en-US" dirty="0" smtClean="0"/>
              <a:t> are </a:t>
            </a:r>
            <a:r>
              <a:rPr lang="en-US" i="1" dirty="0" smtClean="0"/>
              <a:t>f</a:t>
            </a:r>
            <a:r>
              <a:rPr lang="en-US" dirty="0" smtClean="0"/>
              <a:t>(independent invariants)</a:t>
            </a:r>
          </a:p>
          <a:p>
            <a:pPr>
              <a:buNone/>
            </a:pPr>
            <a:r>
              <a:rPr lang="en-US" dirty="0" smtClean="0"/>
              <a:t>	Organize equations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Use </a:t>
            </a:r>
            <a:r>
              <a:rPr lang="en-US" dirty="0" err="1" smtClean="0"/>
              <a:t>Grobner</a:t>
            </a:r>
            <a:r>
              <a:rPr lang="en-US" dirty="0" smtClean="0"/>
              <a:t> bases to solve these 	      </a:t>
            </a:r>
            <a:r>
              <a:rPr lang="en-US" sz="2000" dirty="0" err="1" smtClean="0">
                <a:solidFill>
                  <a:srgbClr val="C00000"/>
                </a:solidFill>
              </a:rPr>
              <a:t>Buchberger</a:t>
            </a:r>
            <a:r>
              <a:rPr lang="en-US" sz="2000" dirty="0" smtClean="0">
                <a:solidFill>
                  <a:srgbClr val="C00000"/>
                </a:solidFill>
              </a:rPr>
              <a:t> (1965)</a:t>
            </a:r>
          </a:p>
          <a:p>
            <a:pPr>
              <a:buNone/>
            </a:pPr>
            <a:r>
              <a:rPr lang="en-US" sz="2000" dirty="0" smtClean="0"/>
              <a:t>		“textbook” material,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appropriate choice of textbook</a:t>
            </a:r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14600" y="1644126"/>
            <a:ext cx="4234288" cy="701042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896257" y="4343400"/>
            <a:ext cx="904343" cy="233096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81905" y="3355848"/>
            <a:ext cx="4847695" cy="438149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4191000" y="4059936"/>
            <a:ext cx="1066800" cy="228600"/>
          </a:xfrm>
          <a:prstGeom prst="straightConnector1">
            <a:avLst/>
          </a:prstGeom>
          <a:ln w="31750" cap="sq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4645152"/>
            <a:ext cx="914400" cy="381000"/>
          </a:xfrm>
          <a:prstGeom prst="straightConnector1">
            <a:avLst/>
          </a:prstGeom>
          <a:ln w="31750" cap="sq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57800" y="487375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columns correspond to propagators</a:t>
            </a: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6244" y="3877056"/>
            <a:ext cx="283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rows correspond to </a:t>
            </a:r>
            <a:r>
              <a:rPr lang="en-US" dirty="0" err="1" smtClean="0">
                <a:latin typeface="Palatino Linotype" pitchFamily="18" charset="0"/>
              </a:rPr>
              <a:t>coeffs</a:t>
            </a:r>
            <a:endParaRPr lang="en-US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Double box         example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8502" y="2209800"/>
            <a:ext cx="8542037" cy="674677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48641" y="1696122"/>
            <a:ext cx="466191" cy="350520"/>
          </a:xfrm>
          <a:prstGeom prst="rect">
            <a:avLst/>
          </a:prstGeom>
          <a:noFill/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2996403" y="3645516"/>
            <a:ext cx="2642397" cy="130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, one-mass, diagonal two-mass, long-side two-mass double boxes        : two integrals</a:t>
            </a:r>
          </a:p>
          <a:p>
            <a:r>
              <a:rPr lang="en-US" dirty="0" smtClean="0"/>
              <a:t>Short-side two-mass, three-mass double </a:t>
            </a:r>
            <a:br>
              <a:rPr lang="en-US" dirty="0" smtClean="0"/>
            </a:br>
            <a:r>
              <a:rPr lang="en-US" dirty="0" smtClean="0"/>
              <a:t>boxes: three integrals</a:t>
            </a:r>
          </a:p>
          <a:p>
            <a:r>
              <a:rPr lang="en-US" dirty="0" smtClean="0"/>
              <a:t>Four-mass double box: four integrals </a:t>
            </a:r>
          </a:p>
          <a:p>
            <a:r>
              <a:rPr lang="en-US" dirty="0" err="1" smtClean="0"/>
              <a:t>Massless</a:t>
            </a:r>
            <a:r>
              <a:rPr lang="en-US" dirty="0" smtClean="0"/>
              <a:t> </a:t>
            </a:r>
            <a:r>
              <a:rPr lang="en-US" dirty="0" err="1" smtClean="0"/>
              <a:t>pentabox</a:t>
            </a:r>
            <a:r>
              <a:rPr lang="en-US" dirty="0" smtClean="0"/>
              <a:t> </a:t>
            </a:r>
            <a:r>
              <a:rPr lang="en-US" i="1" dirty="0" smtClean="0">
                <a:latin typeface="Palatino Linotype" pitchFamily="18" charset="0"/>
              </a:rPr>
              <a:t>        </a:t>
            </a:r>
            <a:r>
              <a:rPr lang="en-US" dirty="0" smtClean="0"/>
              <a:t>: three integrals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All integrals with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2</a:t>
            </a:r>
            <a:r>
              <a:rPr lang="en-US" dirty="0" smtClean="0">
                <a:sym typeface="Symbol"/>
              </a:rPr>
              <a:t> ≤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 ≤ 4, that is with up to 11 propagators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This is the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620402" y="1676400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362390" y="2819400"/>
            <a:ext cx="2324410" cy="1516078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25944" y="1743547"/>
            <a:ext cx="506730" cy="38100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30623" y="3447106"/>
            <a:ext cx="486461" cy="36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Gram </a:t>
            </a:r>
            <a:r>
              <a:rPr lang="en-US" dirty="0" err="1" smtClean="0">
                <a:cs typeface="Times New Roman" pitchFamily="18" charset="0"/>
              </a:rPr>
              <a:t>dets</a:t>
            </a:r>
            <a:r>
              <a:rPr lang="en-US" dirty="0" smtClean="0">
                <a:cs typeface="Times New Roman" pitchFamily="18" charset="0"/>
              </a:rPr>
              <a:t> give no new </a:t>
            </a:r>
            <a:r>
              <a:rPr lang="en-US" dirty="0" smtClean="0">
                <a:cs typeface="Times New Roman" pitchFamily="18" charset="0"/>
              </a:rPr>
              <a:t>equations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for double boxes</a:t>
            </a:r>
          </a:p>
          <a:p>
            <a:r>
              <a:rPr lang="en-US" dirty="0" smtClean="0">
                <a:cs typeface="Times New Roman" pitchFamily="18" charset="0"/>
              </a:rPr>
              <a:t>Reduce </a:t>
            </a:r>
            <a:r>
              <a:rPr lang="en-US" dirty="0" smtClean="0">
                <a:cs typeface="Times New Roman" pitchFamily="18" charset="0"/>
              </a:rPr>
              <a:t>three integrals for </a:t>
            </a:r>
            <a:r>
              <a:rPr lang="en-US" dirty="0" smtClean="0">
                <a:cs typeface="Times New Roman" pitchFamily="18" charset="0"/>
              </a:rPr>
              <a:t>the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pentabox</a:t>
            </a:r>
            <a:r>
              <a:rPr lang="en-US" dirty="0" smtClean="0">
                <a:cs typeface="Times New Roman" pitchFamily="18" charset="0"/>
              </a:rPr>
              <a:t>         to one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Reduce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all</a:t>
            </a:r>
            <a:r>
              <a:rPr lang="en-US" dirty="0" smtClean="0">
                <a:cs typeface="Times New Roman" pitchFamily="18" charset="0"/>
              </a:rPr>
              <a:t> double </a:t>
            </a:r>
            <a:r>
              <a:rPr lang="en-US" dirty="0" smtClean="0">
                <a:cs typeface="Times New Roman" pitchFamily="18" charset="0"/>
              </a:rPr>
              <a:t>pentagons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        </a:t>
            </a:r>
            <a:r>
              <a:rPr lang="en-US" dirty="0" smtClean="0">
                <a:cs typeface="Times New Roman" pitchFamily="18" charset="0"/>
              </a:rPr>
              <a:t>to simpler </a:t>
            </a:r>
            <a:r>
              <a:rPr lang="en-US" dirty="0" smtClean="0">
                <a:cs typeface="Times New Roman" pitchFamily="18" charset="0"/>
              </a:rPr>
              <a:t>integrals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/>
              <a:t>E</a:t>
            </a:r>
            <a:r>
              <a:rPr lang="en-US" dirty="0" smtClean="0"/>
              <a:t>liminate </a:t>
            </a:r>
            <a:r>
              <a:rPr lang="en-US" dirty="0" smtClean="0"/>
              <a:t>all integrals </a:t>
            </a:r>
            <a:r>
              <a:rPr lang="en-US" dirty="0" smtClean="0"/>
              <a:t>beyond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pentabox</a:t>
            </a:r>
            <a:r>
              <a:rPr lang="en-US" dirty="0" smtClean="0"/>
              <a:t>       </a:t>
            </a:r>
            <a:r>
              <a:rPr lang="en-US" dirty="0" smtClean="0"/>
              <a:t>, </a:t>
            </a:r>
            <a:r>
              <a:rPr lang="en-US" dirty="0" smtClean="0"/>
              <a:t>that is all integrals with more than eight </a:t>
            </a:r>
            <a:r>
              <a:rPr lang="en-US" dirty="0" smtClean="0"/>
              <a:t>propagators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 Regulated four-dimensional basis, dropping terms which are ultimately of </a:t>
            </a:r>
            <a:r>
              <a:rPr lang="en-US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in </a:t>
            </a:r>
            <a:r>
              <a:rPr lang="en-US" dirty="0" smtClean="0">
                <a:cs typeface="Times New Roman" pitchFamily="18" charset="0"/>
              </a:rPr>
              <a:t>amplitudes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6315602" y="261768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876800" y="990600"/>
            <a:ext cx="2324410" cy="1516078"/>
          </a:xfrm>
          <a:prstGeom prst="rect">
            <a:avLst/>
          </a:prstGeom>
        </p:spPr>
      </p:pic>
      <p:pic>
        <p:nvPicPr>
          <p:cNvPr id="6" name="Picture 5" descr="doublepentagon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572000" y="2514600"/>
            <a:ext cx="2809957" cy="1937313"/>
          </a:xfrm>
          <a:prstGeom prst="rect">
            <a:avLst/>
          </a:prstGeom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76600" y="772758"/>
            <a:ext cx="466191" cy="350520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86000" y="1578684"/>
            <a:ext cx="466191" cy="350520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400" y="2819400"/>
            <a:ext cx="495985" cy="350519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69298" y="4492581"/>
            <a:ext cx="466191" cy="35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Unitarity</a:t>
            </a:r>
            <a:r>
              <a:rPr lang="en-US" sz="3600" dirty="0">
                <a:latin typeface="Palatino Linotype" pitchFamily="18" charset="0"/>
              </a:rPr>
              <a:t>-Based Calculations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378"/>
            <a:ext cx="8686800" cy="5486400"/>
          </a:xfrm>
        </p:spPr>
        <p:txBody>
          <a:bodyPr>
            <a:normAutofit/>
          </a:bodyPr>
          <a:lstStyle/>
          <a:p>
            <a:pPr lvl="1" algn="r"/>
            <a:endParaRPr lang="en-US" sz="1600" dirty="0">
              <a:solidFill>
                <a:srgbClr val="FF9933"/>
              </a:solidFill>
            </a:endParaRPr>
          </a:p>
          <a:p>
            <a:pPr lvl="1" algn="r">
              <a:buFontTx/>
              <a:buNone/>
            </a:pPr>
            <a:r>
              <a:rPr lang="en-US" sz="1600" dirty="0">
                <a:solidFill>
                  <a:srgbClr val="C00000"/>
                </a:solidFill>
              </a:rPr>
              <a:t>Bern, Dixon, Dunbar, &amp; DAK,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ph/9403226, ph/9409265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Replace two propagators by on-shell delta functions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Sum of integrals with coefficients; separate them by algebra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67620" name="Picture 4" descr="unitarity-01"/>
          <p:cNvPicPr>
            <a:picLocks noChangeAspect="1" noChangeArrowheads="1"/>
          </p:cNvPicPr>
          <p:nvPr/>
        </p:nvPicPr>
        <p:blipFill>
          <a:blip r:embed="rId4" cstate="print">
            <a:lum bright="-60000"/>
          </a:blip>
          <a:srcRect/>
          <a:stretch>
            <a:fillRect/>
          </a:stretch>
        </p:blipFill>
        <p:spPr bwMode="auto">
          <a:xfrm>
            <a:off x="1447801" y="1143001"/>
            <a:ext cx="3027521" cy="2495074"/>
          </a:xfrm>
          <a:prstGeom prst="rect">
            <a:avLst/>
          </a:prstGeom>
          <a:noFill/>
        </p:spPr>
      </p:pic>
      <p:pic>
        <p:nvPicPr>
          <p:cNvPr id="367621" name="Picture 5" descr="unitarity-01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685800" y="3733800"/>
            <a:ext cx="6067425" cy="78105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</a:blip>
          <a:stretch>
            <a:fillRect/>
          </a:stretch>
        </p:blipFill>
        <p:spPr>
          <a:xfrm>
            <a:off x="1219201" y="4995334"/>
            <a:ext cx="5448311" cy="103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solate </a:t>
            </a:r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 smtClean="0"/>
              <a:t>integral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/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Cuts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Work in D=4 for the algebra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Four degrees of freedom &amp; four delta </a:t>
            </a:r>
            <a:r>
              <a:rPr lang="en-US" dirty="0" smtClean="0"/>
              <a:t>functions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… but are there any solutions?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ym typeface="Symbol" pitchFamily="18" charset="2"/>
            </a:endParaRPr>
          </a:p>
        </p:txBody>
      </p:sp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622300" y="2225675"/>
            <a:ext cx="80978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2098675" y="2239963"/>
            <a:ext cx="51450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delta functions instruct us to solve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quadratic, 3 linear equations </a:t>
            </a:r>
            <a:r>
              <a:rPr lang="en-US" dirty="0" smtClean="0">
                <a:sym typeface="Symbol"/>
              </a:rPr>
              <a:t> 2 solutions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 err="1" smtClean="0"/>
              <a:t>massless</a:t>
            </a:r>
            <a:r>
              <a:rPr lang="en-US" dirty="0" smtClean="0"/>
              <a:t>, we can write down the solutions explicitly</a:t>
            </a:r>
          </a:p>
          <a:p>
            <a:pPr marL="0" indent="0">
              <a:buNone/>
            </a:pPr>
            <a:r>
              <a:rPr lang="en-US" dirty="0" smtClean="0"/>
              <a:t>				solves </a:t>
            </a:r>
            <a:r>
              <a:rPr lang="en-US" dirty="0" err="1" smtClean="0"/>
              <a:t>eqs</a:t>
            </a:r>
            <a:r>
              <a:rPr lang="en-US" dirty="0" smtClean="0"/>
              <a:t> 1,2,4;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Impose 3</a:t>
            </a:r>
            <a:r>
              <a:rPr lang="en-US" baseline="30000" dirty="0" smtClean="0"/>
              <a:t>rd</a:t>
            </a:r>
            <a:r>
              <a:rPr lang="en-US" dirty="0" smtClean="0"/>
              <a:t>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400" y="2209800"/>
            <a:ext cx="9024079" cy="36210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5627" y="2176780"/>
            <a:ext cx="8126745" cy="411480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26720" y="4028872"/>
            <a:ext cx="2640943" cy="725121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03594" y="4886119"/>
            <a:ext cx="4721206" cy="725121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39516" y="5753756"/>
            <a:ext cx="3532484" cy="824181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615656" y="5708039"/>
            <a:ext cx="2740002" cy="72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Solutions are complex</a:t>
            </a:r>
          </a:p>
          <a:p>
            <a:r>
              <a:rPr lang="en-US" dirty="0" smtClean="0"/>
              <a:t>The delta functions would actually give zero!</a:t>
            </a:r>
          </a:p>
          <a:p>
            <a:pPr>
              <a:buNone/>
            </a:pPr>
            <a:r>
              <a:rPr lang="en-US" dirty="0" smtClean="0"/>
              <a:t>	Need </a:t>
            </a:r>
            <a:r>
              <a:rPr lang="en-US" dirty="0" smtClean="0"/>
              <a:t>to reinterpret delta functions as contour integrals around a global pole</a:t>
            </a:r>
          </a:p>
          <a:p>
            <a:r>
              <a:rPr lang="en-US" dirty="0" smtClean="0"/>
              <a:t>Reinterpret cutting as contour deformation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in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Explicit calculations in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=4 SUSY have lead to a lot of progress in discovering new symmetries (dual conformal symmetry) and new structures not manifest in the </a:t>
            </a:r>
            <a:r>
              <a:rPr lang="en-US" dirty="0" err="1" smtClean="0"/>
              <a:t>Lagrangian</a:t>
            </a:r>
            <a:r>
              <a:rPr lang="en-US" dirty="0" smtClean="0"/>
              <a:t> or on general grounds</a:t>
            </a:r>
          </a:p>
          <a:p>
            <a:endParaRPr lang="en-US" dirty="0" smtClean="0"/>
          </a:p>
          <a:p>
            <a:r>
              <a:rPr lang="en-US" dirty="0" smtClean="0"/>
              <a:t>Basic </a:t>
            </a:r>
            <a:r>
              <a:rPr lang="en-US" dirty="0" smtClean="0"/>
              <a:t>building block for physics predictions in QCD</a:t>
            </a:r>
          </a:p>
          <a:p>
            <a:endParaRPr lang="en-US" dirty="0" smtClean="0"/>
          </a:p>
          <a:p>
            <a:r>
              <a:rPr lang="en-US" dirty="0" smtClean="0"/>
              <a:t>NLO calculations give the first quantitative predictions for LHC physics, and are essential to controlling backgrounds: require one-loop amplitudes</a:t>
            </a:r>
          </a:p>
          <a:p>
            <a:r>
              <a:rPr lang="en-US" dirty="0" smtClean="0"/>
              <a:t>For some processes (</a:t>
            </a:r>
            <a:r>
              <a:rPr lang="en-US" i="1" dirty="0" err="1" smtClean="0"/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i="1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i="1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−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err="1" smtClean="0"/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i="1" dirty="0" smtClean="0">
                <a:sym typeface="Symbol"/>
              </a:rPr>
              <a:t>ZZ</a:t>
            </a:r>
            <a:r>
              <a:rPr lang="en-US" dirty="0" smtClean="0">
                <a:sym typeface="Symbol"/>
              </a:rPr>
              <a:t>) two-loop amplitudes are needed </a:t>
            </a:r>
          </a:p>
          <a:p>
            <a:r>
              <a:rPr lang="en-US" dirty="0" smtClean="0">
                <a:sym typeface="Symbol"/>
              </a:rPr>
              <a:t>For NNLO &amp; precision physics, we also need to go beyond one loop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how to choose </a:t>
            </a:r>
            <a:r>
              <a:rPr lang="en-US" dirty="0" smtClean="0"/>
              <a:t>the </a:t>
            </a:r>
            <a:r>
              <a:rPr lang="en-US" dirty="0" smtClean="0"/>
              <a:t>contour</a:t>
            </a:r>
          </a:p>
          <a:p>
            <a:endParaRPr lang="en-US" dirty="0" smtClean="0"/>
          </a:p>
          <a:p>
            <a:r>
              <a:rPr lang="en-US" dirty="0" smtClean="0"/>
              <a:t>Deforming the contour can break equations: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is no longer true if we deform the real contour to circle one of the poles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Remarkably, these two problems cancel each other out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24200" y="3352800"/>
            <a:ext cx="2887985" cy="34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vanishing Feynman integrals to continue vanishing on cuts</a:t>
            </a:r>
          </a:p>
          <a:p>
            <a:endParaRPr lang="en-US" dirty="0" smtClean="0"/>
          </a:p>
          <a:p>
            <a:r>
              <a:rPr lang="en-US" dirty="0" smtClean="0"/>
              <a:t>General contour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65165" y="2918178"/>
            <a:ext cx="2221235" cy="31623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2903" y="4011929"/>
            <a:ext cx="8412497" cy="79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 back to 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Deform to quadruple-cut contour </a:t>
            </a:r>
            <a:r>
              <a:rPr lang="en-US" sz="2800" dirty="0" smtClean="0">
                <a:latin typeface="Monotype Corsiva" pitchFamily="66" charset="0"/>
              </a:rPr>
              <a:t>C</a:t>
            </a:r>
            <a:r>
              <a:rPr lang="en-US" dirty="0" smtClean="0"/>
              <a:t> on both sides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1936750" y="21336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Picture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0600" y="3548375"/>
            <a:ext cx="7873374" cy="1238252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85767" y="5074145"/>
            <a:ext cx="5364489" cy="98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Planar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[Generalization of OPP: </a:t>
            </a:r>
            <a:r>
              <a:rPr lang="en-US" dirty="0" err="1" smtClean="0">
                <a:solidFill>
                  <a:srgbClr val="C00000"/>
                </a:solidFill>
              </a:rPr>
              <a:t>Ossola</a:t>
            </a:r>
            <a:r>
              <a:rPr lang="en-US" dirty="0" smtClean="0">
                <a:solidFill>
                  <a:srgbClr val="C00000"/>
                </a:solidFill>
              </a:rPr>
              <a:t> &amp; </a:t>
            </a:r>
            <a:r>
              <a:rPr lang="en-US" dirty="0" err="1" smtClean="0">
                <a:solidFill>
                  <a:srgbClr val="C00000"/>
                </a:solidFill>
              </a:rPr>
              <a:t>Mastrolia</a:t>
            </a:r>
            <a:r>
              <a:rPr lang="en-US" dirty="0" smtClean="0">
                <a:solidFill>
                  <a:srgbClr val="C00000"/>
                </a:solidFill>
              </a:rPr>
              <a:t> (2011)</a:t>
            </a:r>
            <a:r>
              <a:rPr lang="en-US" dirty="0" smtClean="0"/>
              <a:t>]</a:t>
            </a:r>
          </a:p>
          <a:p>
            <a:r>
              <a:rPr lang="en-US" dirty="0" smtClean="0"/>
              <a:t>Here, generalize work of </a:t>
            </a:r>
            <a:r>
              <a:rPr lang="en-US" dirty="0" err="1" smtClean="0"/>
              <a:t>Britto</a:t>
            </a:r>
            <a:r>
              <a:rPr lang="en-US" dirty="0" smtClean="0"/>
              <a:t>, </a:t>
            </a:r>
            <a:r>
              <a:rPr lang="en-US" dirty="0" err="1" smtClean="0"/>
              <a:t>Cachazo</a:t>
            </a:r>
            <a:r>
              <a:rPr lang="en-US" dirty="0" smtClean="0"/>
              <a:t> &amp; </a:t>
            </a:r>
            <a:r>
              <a:rPr lang="en-US" dirty="0" err="1" smtClean="0"/>
              <a:t>Feng</a:t>
            </a:r>
            <a:r>
              <a:rPr lang="en-US" dirty="0" smtClean="0"/>
              <a:t>, and Forde</a:t>
            </a:r>
          </a:p>
          <a:p>
            <a:r>
              <a:rPr lang="en-US" dirty="0" smtClean="0"/>
              <a:t>Take a </a:t>
            </a:r>
            <a:r>
              <a:rPr lang="en-US" dirty="0" err="1" smtClean="0"/>
              <a:t>heptacut</a:t>
            </a:r>
            <a:r>
              <a:rPr lang="en-US" dirty="0" smtClean="0"/>
              <a:t> — freeze seven of eight degrees of freedom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remaining integration variable </a:t>
            </a:r>
            <a:r>
              <a:rPr lang="en-US" i="1" dirty="0" smtClean="0"/>
              <a:t>z </a:t>
            </a:r>
          </a:p>
          <a:p>
            <a:r>
              <a:rPr lang="en-US" dirty="0" smtClean="0"/>
              <a:t>Six solutions, for example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124200" y="2742306"/>
            <a:ext cx="2642397" cy="13074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80645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75760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08693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V="1">
            <a:off x="3654212" y="391578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V="1">
            <a:off x="4678680" y="3908448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3657036" y="2929137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V="1">
            <a:off x="4678680" y="294042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805975" y="5181600"/>
            <a:ext cx="5579068" cy="1616661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30889" y="4799034"/>
            <a:ext cx="348615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choose contour for </a:t>
            </a:r>
            <a:r>
              <a:rPr lang="en-US" i="1" dirty="0" smtClean="0"/>
              <a:t>z </a:t>
            </a:r>
            <a:r>
              <a:rPr lang="en-US" dirty="0" smtClean="0"/>
              <a:t>within each solution</a:t>
            </a:r>
          </a:p>
          <a:p>
            <a:r>
              <a:rPr lang="en-US" dirty="0" err="1" smtClean="0"/>
              <a:t>Jacobian</a:t>
            </a:r>
            <a:r>
              <a:rPr lang="en-US" dirty="0" smtClean="0"/>
              <a:t> from other degrees of freedom has poles in </a:t>
            </a:r>
            <a:r>
              <a:rPr lang="en-US" i="1" dirty="0" smtClean="0"/>
              <a:t>z</a:t>
            </a:r>
            <a:r>
              <a:rPr lang="en-US" dirty="0" smtClean="0"/>
              <a:t>: overall, 14 solutions </a:t>
            </a:r>
            <a:r>
              <a:rPr lang="en-US" i="1" dirty="0" smtClean="0"/>
              <a:t>aka</a:t>
            </a:r>
            <a:r>
              <a:rPr lang="en-US" dirty="0" smtClean="0"/>
              <a:t> global poles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</a:t>
            </a:r>
            <a:r>
              <a:rPr lang="en-US" dirty="0" err="1" smtClean="0"/>
              <a:t>Jacobian</a:t>
            </a:r>
            <a:r>
              <a:rPr lang="en-US" dirty="0" smtClean="0"/>
              <a:t> from contour integration is 1/</a:t>
            </a:r>
            <a:r>
              <a:rPr lang="en-US" i="1" dirty="0" smtClean="0"/>
              <a:t>J</a:t>
            </a:r>
            <a:r>
              <a:rPr lang="en-US" dirty="0" smtClean="0"/>
              <a:t>, not 1/|</a:t>
            </a:r>
            <a:r>
              <a:rPr lang="en-US" i="1" dirty="0" smtClean="0"/>
              <a:t>J</a:t>
            </a:r>
            <a:r>
              <a:rPr lang="en-US" dirty="0" smtClean="0"/>
              <a:t>|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96176" y="3047996"/>
            <a:ext cx="3238507" cy="76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basis or ‘master’ integrals: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[1] 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 their coefficients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828794" y="4854892"/>
            <a:ext cx="4762510" cy="348615"/>
          </a:xfrm>
          <a:prstGeom prst="rect">
            <a:avLst/>
          </a:prstGeom>
          <a:noFill/>
        </p:spPr>
      </p:pic>
      <p:pic>
        <p:nvPicPr>
          <p:cNvPr id="6" name="Picture 5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447800" y="2209005"/>
            <a:ext cx="2642397" cy="1307484"/>
          </a:xfrm>
          <a:prstGeom prst="rect">
            <a:avLst/>
          </a:prstGeom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5130003" y="2209800"/>
            <a:ext cx="2642397" cy="1307484"/>
          </a:xfrm>
          <a:prstGeom prst="rect">
            <a:avLst/>
          </a:prstGeom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5522311" y="2750185"/>
            <a:ext cx="82486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priori, we can deform the integration contour to any linear combination  of the 14; which one should we pick?</a:t>
            </a:r>
          </a:p>
          <a:p>
            <a:endParaRPr lang="en-US" dirty="0" smtClean="0"/>
          </a:p>
          <a:p>
            <a:r>
              <a:rPr lang="en-US" dirty="0" smtClean="0"/>
              <a:t>Need to enforce vanishing of all total derivatives:</a:t>
            </a:r>
          </a:p>
          <a:p>
            <a:pPr lvl="1"/>
            <a:r>
              <a:rPr lang="en-US" dirty="0" smtClean="0"/>
              <a:t>5 insertions of </a:t>
            </a:r>
            <a:r>
              <a:rPr lang="el-GR" dirty="0" smtClean="0"/>
              <a:t>ε</a:t>
            </a:r>
            <a:r>
              <a:rPr lang="en-US" dirty="0" smtClean="0"/>
              <a:t> tensors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4 independent constraints</a:t>
            </a:r>
            <a:endParaRPr lang="en-US" dirty="0" smtClean="0"/>
          </a:p>
          <a:p>
            <a:pPr lvl="1"/>
            <a:r>
              <a:rPr lang="en-US" dirty="0" smtClean="0"/>
              <a:t>20 insertions of IBP equations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2 additional independent constraints</a:t>
            </a:r>
            <a:endParaRPr lang="en-US" dirty="0" smtClean="0"/>
          </a:p>
          <a:p>
            <a:r>
              <a:rPr lang="en-US" dirty="0" smtClean="0"/>
              <a:t>Seek two independent “projectors”, giving </a:t>
            </a:r>
            <a:r>
              <a:rPr lang="en-US" dirty="0" err="1" smtClean="0"/>
              <a:t>formulæ</a:t>
            </a:r>
            <a:r>
              <a:rPr lang="en-US" dirty="0" smtClean="0"/>
              <a:t> for the coefficients of each master </a:t>
            </a:r>
            <a:r>
              <a:rPr lang="en-US" dirty="0" smtClean="0"/>
              <a:t>integral</a:t>
            </a:r>
          </a:p>
          <a:p>
            <a:pPr lvl="1"/>
            <a:r>
              <a:rPr lang="en-US" dirty="0" smtClean="0"/>
              <a:t>In each projector, require that other basis integral vanish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formulæ</a:t>
            </a:r>
            <a:r>
              <a:rPr lang="en-US" dirty="0" smtClean="0"/>
              <a:t> for basis integrals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); higher order terms require going beyond four-dimensional cuts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4080" y="2048507"/>
            <a:ext cx="5715012" cy="212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Contours</a:t>
            </a:r>
            <a:endParaRPr lang="en-US" dirty="0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76792" y="1347717"/>
            <a:ext cx="7670307" cy="1776988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76546" y="3557517"/>
            <a:ext cx="7670307" cy="1776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explicit form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29742" y="2133588"/>
            <a:ext cx="8019304" cy="388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/>
              <a:t>Use only information from physical states</a:t>
            </a:r>
          </a:p>
          <a:p>
            <a:r>
              <a:rPr lang="en-US" dirty="0"/>
              <a:t>Use properties of amplitudes as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 lvl="1"/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(</a:t>
            </a:r>
            <a:r>
              <a:rPr lang="en-US" sz="1800" dirty="0" err="1" smtClean="0">
                <a:solidFill>
                  <a:srgbClr val="C00000"/>
                </a:solidFill>
              </a:rPr>
              <a:t>Britto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Cachazo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Feng</a:t>
            </a:r>
            <a:r>
              <a:rPr lang="en-US" sz="18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Unitarity</a:t>
            </a:r>
            <a:r>
              <a:rPr lang="en-US" dirty="0">
                <a:solidFill>
                  <a:srgbClr val="C00000"/>
                </a:solidFill>
              </a:rPr>
              <a:t> 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18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Underlying field theory </a:t>
            </a:r>
            <a:r>
              <a:rPr lang="en-US" dirty="0">
                <a:solidFill>
                  <a:srgbClr val="FFFF99"/>
                </a:solidFill>
              </a:rPr>
              <a:t>→ integral basis</a:t>
            </a:r>
          </a:p>
          <a:p>
            <a:endParaRPr lang="en-US" dirty="0"/>
          </a:p>
          <a:p>
            <a:r>
              <a:rPr lang="en-US" dirty="0"/>
              <a:t>Formalism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641475" y="47244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998913" y="4664075"/>
            <a:ext cx="609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4495800" y="4017963"/>
            <a:ext cx="12192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638800" y="3671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023225" y="2895600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717925" y="4700588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886200" y="5241925"/>
            <a:ext cx="533400" cy="3810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4391025" y="5424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6361113" y="5164138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905375" y="4660900"/>
            <a:ext cx="1371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6072188" y="5113338"/>
            <a:ext cx="3048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steps towards a numerical </a:t>
            </a:r>
            <a:r>
              <a:rPr lang="en-US" dirty="0" err="1" smtClean="0"/>
              <a:t>unitarity</a:t>
            </a:r>
            <a:r>
              <a:rPr lang="en-US" dirty="0" smtClean="0"/>
              <a:t> formalism at two loops</a:t>
            </a:r>
          </a:p>
          <a:p>
            <a:endParaRPr lang="en-US" dirty="0" smtClean="0"/>
          </a:p>
          <a:p>
            <a:r>
              <a:rPr lang="en-US" dirty="0" smtClean="0"/>
              <a:t>Knowledge of an independent integral basis</a:t>
            </a:r>
          </a:p>
          <a:p>
            <a:endParaRPr lang="en-US" dirty="0" smtClean="0"/>
          </a:p>
          <a:p>
            <a:r>
              <a:rPr lang="en-US" dirty="0" smtClean="0"/>
              <a:t>Criterion for constructing explicit </a:t>
            </a:r>
            <a:r>
              <a:rPr lang="en-US" dirty="0" err="1" smtClean="0"/>
              <a:t>formulæ</a:t>
            </a:r>
            <a:r>
              <a:rPr lang="en-US" dirty="0" smtClean="0"/>
              <a:t> for coefficients of basis integrals</a:t>
            </a:r>
          </a:p>
          <a:p>
            <a:endParaRPr lang="en-US" dirty="0" smtClean="0"/>
          </a:p>
          <a:p>
            <a:r>
              <a:rPr lang="en-US" dirty="0" smtClean="0"/>
              <a:t>Four-point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Master Integrals for Feynman-diagram based calculations</a:t>
            </a:r>
          </a:p>
          <a:p>
            <a:pPr lvl="1"/>
            <a:r>
              <a:rPr lang="en-US" sz="1800" dirty="0" smtClean="0"/>
              <a:t>Not essential in principle</a:t>
            </a:r>
          </a:p>
          <a:p>
            <a:pPr lvl="1"/>
            <a:r>
              <a:rPr lang="en-US" sz="1800" dirty="0" smtClean="0"/>
              <a:t>Don’t have to be algebraically independent</a:t>
            </a:r>
          </a:p>
          <a:p>
            <a:pPr lvl="1"/>
            <a:r>
              <a:rPr lang="en-US" sz="1800" dirty="0" smtClean="0"/>
              <a:t>Required only to streamline calculations</a:t>
            </a:r>
          </a:p>
          <a:p>
            <a:r>
              <a:rPr lang="en-US" sz="2000" dirty="0" smtClean="0"/>
              <a:t>Process-dependent basis integrals</a:t>
            </a:r>
          </a:p>
          <a:p>
            <a:pPr lvl="1"/>
            <a:r>
              <a:rPr lang="en-US" sz="1800" dirty="0" smtClean="0"/>
              <a:t>Needed for ‘minimal generalized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’ calculations (just enough cuts to break apart process into trees)</a:t>
            </a:r>
          </a:p>
          <a:p>
            <a:pPr lvl="1"/>
            <a:r>
              <a:rPr lang="en-US" sz="1800" dirty="0" smtClean="0"/>
              <a:t>Can be deduced as part of the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 calculation, on a process-by-process basis</a:t>
            </a:r>
          </a:p>
          <a:p>
            <a:r>
              <a:rPr lang="en-US" sz="2000" dirty="0" smtClean="0"/>
              <a:t>All-multiplicity results &amp; Numerical applications of </a:t>
            </a:r>
            <a:r>
              <a:rPr lang="en-US" sz="2000" dirty="0" err="1" smtClean="0"/>
              <a:t>unitarity</a:t>
            </a:r>
            <a:endParaRPr lang="en-US" sz="2000" dirty="0" smtClean="0"/>
          </a:p>
          <a:p>
            <a:pPr lvl="1"/>
            <a:r>
              <a:rPr lang="en-US" sz="1800" dirty="0" smtClean="0"/>
              <a:t>Require a priori knowledge of algebraically independent integral basis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kinds of integral bases</a:t>
            </a:r>
          </a:p>
          <a:p>
            <a:pPr lvl="1"/>
            <a:r>
              <a:rPr lang="en-US" dirty="0" smtClean="0"/>
              <a:t>To all orders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(“</a:t>
            </a:r>
            <a:r>
              <a:rPr lang="en-US" i="1" dirty="0" smtClean="0">
                <a:latin typeface="Palatino Linotype" pitchFamily="18" charset="0"/>
                <a:ea typeface="+mn-ea"/>
                <a:sym typeface="Symbol"/>
              </a:rPr>
              <a:t>D</a:t>
            </a:r>
            <a:r>
              <a:rPr lang="en-US" dirty="0" smtClean="0">
                <a:cs typeface="Times New Roman" pitchFamily="18" charset="0"/>
              </a:rPr>
              <a:t>-dimensional basis”)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Ignoring terms of </a:t>
            </a:r>
            <a:r>
              <a:rPr lang="en-US" sz="2200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(“Regulated four-dimensional basis</a:t>
            </a:r>
            <a:r>
              <a:rPr lang="en-US" dirty="0" smtClean="0">
                <a:cs typeface="Times New Roman" pitchFamily="18" charset="0"/>
              </a:rPr>
              <a:t>”)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Loop </a:t>
            </a:r>
            <a:r>
              <a:rPr lang="en-US" dirty="0" err="1" smtClean="0"/>
              <a:t>momenta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-dimensional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momenta</a:t>
            </a:r>
            <a:r>
              <a:rPr lang="en-US" dirty="0" smtClean="0"/>
              <a:t>, polarization vectors, and </a:t>
            </a:r>
            <a:r>
              <a:rPr lang="en-US" dirty="0" err="1" smtClean="0"/>
              <a:t>spinors</a:t>
            </a:r>
            <a:r>
              <a:rPr lang="en-US" dirty="0" smtClean="0"/>
              <a:t> are strictly </a:t>
            </a:r>
            <a:r>
              <a:rPr lang="en-US" dirty="0" smtClean="0"/>
              <a:t>four-dimensional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is finite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 smtClean="0"/>
              <a:t>proof by </a:t>
            </a:r>
            <a:r>
              <a:rPr lang="en-US" dirty="0" smtClean="0">
                <a:solidFill>
                  <a:srgbClr val="C00000"/>
                </a:solidFill>
              </a:rPr>
              <a:t>A. Smirnov and </a:t>
            </a:r>
            <a:r>
              <a:rPr lang="en-US" dirty="0" err="1" smtClean="0">
                <a:solidFill>
                  <a:srgbClr val="C00000"/>
                </a:solidFill>
              </a:rPr>
              <a:t>Petuchov</a:t>
            </a:r>
            <a:r>
              <a:rPr lang="en-US" dirty="0" smtClean="0">
                <a:solidFill>
                  <a:srgbClr val="C00000"/>
                </a:solidFill>
              </a:rPr>
              <a:t> (2010)</a:t>
            </a:r>
          </a:p>
          <a:p>
            <a:endParaRPr lang="en-US" dirty="0" smtClean="0"/>
          </a:p>
          <a:p>
            <a:pPr lvl="1"/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Planar Two-Loop Integrals</a:t>
            </a:r>
            <a:endParaRPr lang="en-US" sz="3600" dirty="0"/>
          </a:p>
        </p:txBody>
      </p:sp>
      <p:pic>
        <p:nvPicPr>
          <p:cNvPr id="4" name="Content Placeholder 3" descr="twoloop-general-P.pn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84343" y="2057400"/>
            <a:ext cx="2566299" cy="1921890"/>
          </a:xfr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2484" y="4023360"/>
            <a:ext cx="824867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0830" y="2971800"/>
            <a:ext cx="348614" cy="220979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58352" y="2971800"/>
            <a:ext cx="348613" cy="220979"/>
          </a:xfrm>
          <a:prstGeom prst="rect">
            <a:avLst/>
          </a:prstGeom>
          <a:noFill/>
        </p:spPr>
      </p:pic>
      <p:pic>
        <p:nvPicPr>
          <p:cNvPr id="10" name="Picture 9" descr="twoloop-general-P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581400" y="2057400"/>
            <a:ext cx="2566299" cy="1630866"/>
          </a:xfrm>
          <a:prstGeom prst="rect">
            <a:avLst/>
          </a:prstGeom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509134" y="4023360"/>
            <a:ext cx="824866" cy="380999"/>
          </a:xfrm>
          <a:prstGeom prst="rect">
            <a:avLst/>
          </a:prstGeom>
          <a:noFill/>
        </p:spPr>
      </p:pic>
      <p:pic>
        <p:nvPicPr>
          <p:cNvPr id="13" name="Picture 12" descr="twoloop-general-Pss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395081" y="2350008"/>
            <a:ext cx="2566299" cy="1337953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264057" y="4023360"/>
            <a:ext cx="824866" cy="380999"/>
          </a:xfrm>
          <a:prstGeom prst="rect">
            <a:avLst/>
          </a:prstGeom>
          <a:noFill/>
        </p:spPr>
      </p:pic>
      <p:pic>
        <p:nvPicPr>
          <p:cNvPr id="16" name="Picture 15" descr="twoloop-product-A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524000" y="4937760"/>
            <a:ext cx="2740158" cy="1354960"/>
          </a:xfrm>
          <a:prstGeom prst="rect">
            <a:avLst/>
          </a:prstGeom>
        </p:spPr>
      </p:pic>
      <p:pic>
        <p:nvPicPr>
          <p:cNvPr id="17" name="Picture 16" descr="twoloop-product-As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4956042" y="4937760"/>
            <a:ext cx="2740158" cy="1315275"/>
          </a:xfrm>
          <a:prstGeom prst="rect">
            <a:avLst/>
          </a:prstGeom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22702" y="6345936"/>
            <a:ext cx="792482" cy="381000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84071" y="6345936"/>
            <a:ext cx="792482" cy="348615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295400"/>
            <a:ext cx="8534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internal lines;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or massive external 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</a:t>
            </a:r>
            <a:r>
              <a:rPr lang="en-US" sz="3600" dirty="0" smtClean="0"/>
              <a:t>s &amp;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Tensor </a:t>
            </a:r>
            <a:r>
              <a:rPr lang="en-US" dirty="0" smtClean="0"/>
              <a:t>reduction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-dimensional basis</a:t>
            </a:r>
            <a:endParaRPr lang="en-US" dirty="0" smtClean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Brown and Feynman (1952); </a:t>
            </a:r>
            <a:r>
              <a:rPr lang="en-US" sz="2000" dirty="0" err="1" smtClean="0">
                <a:solidFill>
                  <a:srgbClr val="C00000"/>
                </a:solidFill>
              </a:rPr>
              <a:t>Passarino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Veltman</a:t>
            </a:r>
            <a:r>
              <a:rPr lang="en-US" sz="2000" dirty="0" smtClean="0">
                <a:solidFill>
                  <a:srgbClr val="C00000"/>
                </a:solidFill>
              </a:rPr>
              <a:t> (1979)</a:t>
            </a:r>
          </a:p>
          <a:p>
            <a:endParaRPr lang="en-US" dirty="0" smtClean="0"/>
          </a:p>
          <a:p>
            <a:r>
              <a:rPr lang="en-US" dirty="0" smtClean="0"/>
              <a:t>Integration </a:t>
            </a:r>
            <a:r>
              <a:rPr lang="en-US" dirty="0" smtClean="0"/>
              <a:t>by parts (IBP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-dimensional basis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Tkachov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Chetyrkin</a:t>
            </a:r>
            <a:r>
              <a:rPr lang="en-US" sz="2000" dirty="0" smtClean="0">
                <a:solidFill>
                  <a:srgbClr val="C00000"/>
                </a:solidFill>
              </a:rPr>
              <a:t> (1981); </a:t>
            </a:r>
            <a:r>
              <a:rPr lang="en-US" sz="2000" dirty="0" err="1" smtClean="0">
                <a:solidFill>
                  <a:srgbClr val="C00000"/>
                </a:solidFill>
              </a:rPr>
              <a:t>Laporta</a:t>
            </a:r>
            <a:r>
              <a:rPr lang="en-US" sz="2000" dirty="0" smtClean="0">
                <a:solidFill>
                  <a:srgbClr val="C00000"/>
                </a:solidFill>
              </a:rPr>
              <a:t> (2001); </a:t>
            </a:r>
            <a:r>
              <a:rPr lang="en-US" sz="2000" dirty="0" err="1" smtClean="0">
                <a:solidFill>
                  <a:srgbClr val="C00000"/>
                </a:solidFill>
              </a:rPr>
              <a:t>Anastasiou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Lazopoulos</a:t>
            </a:r>
            <a:r>
              <a:rPr lang="en-US" sz="2000" dirty="0" smtClean="0">
                <a:solidFill>
                  <a:srgbClr val="C00000"/>
                </a:solidFill>
              </a:rPr>
              <a:t> (2004); A. Smirnov (2008)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Gram </a:t>
            </a:r>
            <a:r>
              <a:rPr lang="en-US" dirty="0" smtClean="0"/>
              <a:t>determinants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vanish when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or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linearly </a:t>
            </a:r>
            <a:r>
              <a:rPr lang="en-US" dirty="0" smtClean="0"/>
              <a:t>dependent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- &amp; four-dimensional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basis</a:t>
            </a:r>
            <a:endParaRPr lang="en-US" dirty="0" smtClean="0"/>
          </a:p>
          <a:p>
            <a:pPr algn="r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709025" y="4541517"/>
            <a:ext cx="4444375" cy="792483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8200" y="3581400"/>
            <a:ext cx="5524509" cy="857252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928483" y="3831516"/>
            <a:ext cx="168211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Two-Loop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Part A: Reduce to a finite basis</a:t>
            </a:r>
          </a:p>
          <a:p>
            <a:pPr>
              <a:buNone/>
            </a:pPr>
            <a:r>
              <a:rPr lang="en-US" dirty="0" smtClean="0"/>
              <a:t>	Step 1. Tensor reduction: consider </a:t>
            </a:r>
            <a:r>
              <a:rPr lang="en-US" sz="2200" i="1" dirty="0" smtClean="0">
                <a:latin typeface="Palatino Linotype" pitchFamily="18" charset="0"/>
              </a:rPr>
              <a:t>P</a:t>
            </a:r>
            <a:r>
              <a:rPr lang="en-US" sz="2200" i="1" baseline="-25000" dirty="0" smtClean="0">
                <a:latin typeface="Palatino Linotype" pitchFamily="18" charset="0"/>
              </a:rPr>
              <a:t>n</a:t>
            </a:r>
            <a:r>
              <a:rPr lang="en-US" sz="1800" baseline="-50000" dirty="0" smtClean="0">
                <a:latin typeface="Palatino Linotype" pitchFamily="18" charset="0"/>
              </a:rPr>
              <a:t>1</a:t>
            </a:r>
            <a:r>
              <a:rPr lang="en-US" sz="2200" baseline="-25000" dirty="0" smtClean="0">
                <a:latin typeface="Palatino Linotype" pitchFamily="18" charset="0"/>
              </a:rPr>
              <a:t>,</a:t>
            </a:r>
            <a:r>
              <a:rPr lang="en-US" sz="2200" i="1" baseline="-25000" dirty="0" smtClean="0">
                <a:latin typeface="Palatino Linotype" pitchFamily="18" charset="0"/>
              </a:rPr>
              <a:t>n</a:t>
            </a:r>
            <a:r>
              <a:rPr lang="en-US" sz="1800" baseline="-50000" dirty="0" smtClean="0">
                <a:latin typeface="Palatino Linotype" pitchFamily="18" charset="0"/>
              </a:rPr>
              <a:t>2</a:t>
            </a:r>
            <a:r>
              <a:rPr lang="en-US" sz="2200" dirty="0" smtClean="0">
                <a:latin typeface="Palatino Linotype" pitchFamily="18" charset="0"/>
              </a:rPr>
              <a:t>[</a:t>
            </a:r>
            <a:r>
              <a:rPr lang="en-US" sz="2200" i="1" dirty="0" smtClean="0">
                <a:latin typeface="Palatino Linotype" pitchFamily="18" charset="0"/>
              </a:rPr>
              <a:t>ℓ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i="1" dirty="0" smtClean="0">
                <a:latin typeface="Palatino Linotype" pitchFamily="18" charset="0"/>
              </a:rPr>
              <a:t>∙ v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dirty="0" smtClean="0">
                <a:latin typeface="Palatino Linotype" pitchFamily="18" charset="0"/>
              </a:rPr>
              <a:t> </a:t>
            </a:r>
            <a:r>
              <a:rPr lang="en-US" sz="2200" i="1" dirty="0" smtClean="0">
                <a:latin typeface="Palatino Linotype" pitchFamily="18" charset="0"/>
              </a:rPr>
              <a:t>ℓ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i="1" dirty="0" smtClean="0">
                <a:latin typeface="Palatino Linotype" pitchFamily="18" charset="0"/>
              </a:rPr>
              <a:t>∙ v</a:t>
            </a:r>
            <a:r>
              <a:rPr lang="en-US" sz="2200" baseline="-25000" dirty="0" smtClean="0">
                <a:latin typeface="Palatino Linotype" pitchFamily="18" charset="0"/>
              </a:rPr>
              <a:t>2</a:t>
            </a:r>
            <a:r>
              <a:rPr lang="en-US" sz="2200" i="1" dirty="0" smtClean="0">
                <a:latin typeface="Palatino Linotype" pitchFamily="18" charset="0"/>
              </a:rPr>
              <a:t>… ℓ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i="1" dirty="0" smtClean="0">
                <a:latin typeface="Palatino Linotype" pitchFamily="18" charset="0"/>
              </a:rPr>
              <a:t>∙ </a:t>
            </a:r>
            <a:r>
              <a:rPr lang="en-US" sz="2200" i="1" dirty="0" err="1" smtClean="0">
                <a:latin typeface="Palatino Linotype" pitchFamily="18" charset="0"/>
              </a:rPr>
              <a:t>v</a:t>
            </a:r>
            <a:r>
              <a:rPr lang="en-US" sz="2200" i="1" baseline="-25000" dirty="0" err="1" smtClean="0">
                <a:latin typeface="Palatino Linotype" pitchFamily="18" charset="0"/>
              </a:rPr>
              <a:t>n</a:t>
            </a:r>
            <a:r>
              <a:rPr lang="en-US" sz="2200" dirty="0" smtClean="0">
                <a:latin typeface="Palatino Linotype" pitchFamily="18" charset="0"/>
              </a:rPr>
              <a:t>]</a:t>
            </a:r>
            <a:r>
              <a:rPr lang="en-US" sz="2200" dirty="0" smtClean="0"/>
              <a:t> </a:t>
            </a:r>
            <a:r>
              <a:rPr lang="en-US" dirty="0" smtClean="0"/>
              <a:t>(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dirty="0" smtClean="0"/>
              <a:t>≥4); </a:t>
            </a:r>
            <a:r>
              <a:rPr lang="en-US" dirty="0" smtClean="0"/>
              <a:t>re-express </a:t>
            </a:r>
            <a:r>
              <a:rPr lang="en-US" i="1" dirty="0" smtClean="0">
                <a:latin typeface="Palatino Linotype" pitchFamily="18" charset="0"/>
              </a:rPr>
              <a:t>v</a:t>
            </a:r>
            <a:r>
              <a:rPr lang="en-US" baseline="-25000" dirty="0" smtClean="0">
                <a:latin typeface="Palatino Linotype" pitchFamily="18" charset="0"/>
              </a:rPr>
              <a:t>1 </a:t>
            </a:r>
            <a:r>
              <a:rPr lang="en-US" dirty="0" smtClean="0"/>
              <a:t>in terms of first four </a:t>
            </a:r>
            <a:r>
              <a:rPr lang="en-US" dirty="0" err="1" smtClean="0"/>
              <a:t>momenta</a:t>
            </a:r>
            <a:r>
              <a:rPr lang="en-US" dirty="0" smtClean="0"/>
              <a:t> (on </a:t>
            </a:r>
            <a:r>
              <a:rPr lang="en-US" i="1" dirty="0" smtClean="0">
                <a:latin typeface="Palatino Linotype" pitchFamily="18" charset="0"/>
              </a:rPr>
              <a:t>ℓ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r>
              <a:rPr lang="en-US" dirty="0" smtClean="0"/>
              <a:t> loop); reduce as at one loop</a:t>
            </a:r>
          </a:p>
          <a:p>
            <a:pPr>
              <a:buNone/>
            </a:pPr>
            <a:r>
              <a:rPr lang="en-US" dirty="0" smtClean="0"/>
              <a:t>	Step 2. Reduce scalar integrals with (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dirty="0" smtClean="0"/>
              <a:t>&gt;4) as at one </a:t>
            </a:r>
            <a:r>
              <a:rPr lang="en-US" dirty="0" smtClean="0"/>
              <a:t>loop,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using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Basis </a:t>
            </a:r>
            <a:r>
              <a:rPr lang="en-US" dirty="0" smtClean="0"/>
              <a:t>contains integrals</a:t>
            </a:r>
          </a:p>
          <a:p>
            <a:pPr>
              <a:buNone/>
            </a:pPr>
            <a:r>
              <a:rPr lang="en-US" dirty="0" smtClean="0"/>
              <a:t>	with scalar numerators, reducible or </a:t>
            </a:r>
            <a:r>
              <a:rPr lang="en-US" dirty="0" smtClean="0">
                <a:solidFill>
                  <a:srgbClr val="C00000"/>
                </a:solidFill>
              </a:rPr>
              <a:t>irreducible</a:t>
            </a:r>
            <a:r>
              <a:rPr lang="en-US" dirty="0" smtClean="0"/>
              <a:t> numerators — new feature at two loops, (</a:t>
            </a:r>
            <a:r>
              <a:rPr lang="en-US" sz="2000" dirty="0" smtClean="0"/>
              <a:t>example: </a:t>
            </a:r>
            <a:r>
              <a:rPr lang="en-US" sz="2000" i="1" dirty="0" smtClean="0"/>
              <a:t>ℓ</a:t>
            </a:r>
            <a:r>
              <a:rPr lang="en-US" sz="2000" baseline="-25000" dirty="0" smtClean="0"/>
              <a:t>1</a:t>
            </a:r>
            <a:r>
              <a:rPr lang="en-US" sz="2000" i="1" dirty="0" smtClean="0"/>
              <a:t>∙ k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in double box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 Explicit finite basis</a:t>
            </a:r>
            <a:endParaRPr lang="en-US" dirty="0" smtClean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114800" y="4509024"/>
            <a:ext cx="1649733" cy="47625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60943" y="3630304"/>
            <a:ext cx="2481684" cy="55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Part B: Reduce to independent basis</a:t>
            </a:r>
          </a:p>
          <a:p>
            <a:r>
              <a:rPr lang="en-US" dirty="0" smtClean="0"/>
              <a:t>Step 3. Tensor reductions: remove reducible numerators as at one loop</a:t>
            </a:r>
          </a:p>
          <a:p>
            <a:endParaRPr lang="en-US" dirty="0" smtClean="0"/>
          </a:p>
          <a:p>
            <a:r>
              <a:rPr lang="en-US" dirty="0" smtClean="0"/>
              <a:t>Step 4. Use integration by parts to arrive at a set of </a:t>
            </a:r>
            <a:r>
              <a:rPr lang="en-US" dirty="0" smtClean="0"/>
              <a:t>master integrals: </a:t>
            </a:r>
            <a:r>
              <a:rPr lang="en-US" dirty="0" smtClean="0"/>
              <a:t>generically, (</a:t>
            </a:r>
            <a:r>
              <a:rPr lang="en-US" i="1" dirty="0" smtClean="0">
                <a:latin typeface="Palatino Linotype" pitchFamily="18" charset="0"/>
              </a:rPr>
              <a:t>ℓ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r>
              <a:rPr lang="en-US" i="1" dirty="0" smtClean="0">
                <a:latin typeface="Palatino Linotype" pitchFamily="18" charset="0"/>
              </a:rPr>
              <a:t>∙ k</a:t>
            </a:r>
            <a:r>
              <a:rPr lang="en-US" baseline="-25000" dirty="0" smtClean="0">
                <a:latin typeface="Palatino Linotype" pitchFamily="18" charset="0"/>
              </a:rPr>
              <a:t>4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is reducible by IBP even when </a:t>
            </a:r>
            <a:r>
              <a:rPr lang="en-US" i="1" dirty="0" smtClean="0">
                <a:latin typeface="Palatino Linotype" pitchFamily="18" charset="0"/>
              </a:rPr>
              <a:t>ℓ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r>
              <a:rPr lang="en-US" i="1" dirty="0" smtClean="0">
                <a:latin typeface="Palatino Linotype" pitchFamily="18" charset="0"/>
              </a:rPr>
              <a:t>∙ k</a:t>
            </a:r>
            <a:r>
              <a:rPr lang="en-US" baseline="-25000" dirty="0" smtClean="0">
                <a:latin typeface="Palatino Linotype" pitchFamily="18" charset="0"/>
              </a:rPr>
              <a:t>4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isn’t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This is the </a:t>
            </a:r>
            <a:r>
              <a:rPr lang="en-US" sz="2200" i="1" dirty="0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As at one loop, Gram determinant identities give additional equations 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en-US" dirty="0" smtClean="0"/>
              <a:t>, and thence the regulated four-dimensional basis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386" y="5234260"/>
            <a:ext cx="7086614" cy="134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427"/>
  <p:tag name="DEFAULTHEIGHT" val="3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$$&#10;\Gram{p_1,\cdots,p_l}{q_1,\cdots,q_l} \equiv \det_{i,j\in l\times l}(2 p_i\cdot q_j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39.9803"/>
  <p:tag name="PICTUREFILESIZE" val="141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&#10;\int {d^D\ell_1\over (2\pi)^D} {d^D\ell_2\over (2\pi)^D}\;&#10;{\partial\over \partial\ell_j^\mu} {v^\mu\over D(\ell_1,\ell_2,\{K_i\})}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74.0003"/>
  <p:tag name="PICTUREFILESIZE" val="185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$&#10;v = \ell_1, \ell_2, k_i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52.98008"/>
  <p:tag name="PICTUREFILESIZE" val="39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P^{\natural,*,**}_{n_1\leq 4,n_2\leq n_1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51.96008"/>
  <p:tag name="PICTUREFILESIZE" val="45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l({#1\atop#2}\Bigr)}&#10;&#10;$$&#10;I\Bigl[{\textstyle\Gram{\ell_1,1,2,3,4}&#10;{5,1,2,3,4}}\Bigl]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84.96016"/>
  <p:tag name="PICTUREFILESIZE" val="90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begin{eqnarray}&#10;&amp;&amp;\Gram{\ell_1,b_1,b_2,b_3,b_4}{\ell_1,b_1,b_2,b_3,b_4}&#10;\Gram{\ell_2,b'_1,b'_2,b'_3,b'_4}{\ell_2,b'_1,b'_2,b'_3,b'_4}\,;\quad&#10;\Gram{\ell_1,b_1,b_2,b_3,b_4}{\ell_2,b'_1,b'_2,b'_3,b'_4}\,;\nonumber\\&#10;&amp;&amp;\Gram{\ell_1,\ell_2,b_1,b_2,b_3}{\ell_1,\ell_2,b''_1,b''_2,b''_3}\,;\quad&#10;\Gram{\ell_1,\ell_2,b_1,b_2,b_3,b_4}{\ell_1,\ell_2,b'_1,b'_2,b'_3,b'_4}\nonumber&#10;\label{EpsGramDets}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79.0005"/>
  <p:tag name="PICTUREFILESIZE" val="553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v \cdot (\ell-K)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64.98016"/>
  <p:tag name="PICTUREFILESIZE" val="4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&#10;\int {d^D\ell_1\over (2\pi)^D} {d^D\ell_2\over (2\pi)^D}\;&#10;{\partial\over \partial\ell_j^\mu} {v^\mu\over D(\ell_1,\ell_2,\{K_i\})}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74.0003"/>
  <p:tag name="PICTUREFILESIZE" val="185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{\partial\over\partial\ell_\mu} {1\over (\ell-K)^2} &#10;= 2 {(\ell-K)^\mu\over \bigl[(\ell-K)^2\bigr]^2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26.9602"/>
  <p:tag name="PICTUREFILESIZE" val="142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v \cdot (\ell-K) \propto (\ell-K)^2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96.96024"/>
  <p:tag name="PICTUREFILESIZE" val="6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\def\sig{\sigma}&#10;$$&#10;\bigl[\sig_{j1} v_1+\sig_{j2} v_2\bigr]&#10;  \cdot (\sig_{j1}\ell_1+\sig_{j2}\ell_2-K_j)&#10;+ u_j \,(\sig_{j1}\ell_1+\sig_{j2}\ell_2-K_j)^2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98.9806"/>
  <p:tag name="PICTUREFILESIZE" val="166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\def\sig{\sigma}&#10;$$&#10;\{\ell_1^2, \ell_2^2, \ell_1\!\cdot\!\ell_2,&#10;\ell_1\!\cdot\! b_i,\ell_2\!\cdot\! b_i, s_{12}\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23.0002"/>
  <p:tag name="PICTUREFILESIZE" val="82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v^\mu = \Gram{\mu,\ell_1,\ell_2,5,6,7}{\ell_2,\ell_1,1,2,3,4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8.0002"/>
  <p:tag name="PICTUREFILESIZE" val="13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$$&#10;v_i^\mu = \coeffA{\ell_1}_i \ell_1^\mu&#10;+\coeffA{\ell_2}_i \ell_2^\mu +\sum_{b\in B} \coeffA{b}_i b^\mu\nonumber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26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$$&#10;\tilde c E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4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$$&#10;\tilde c = \bigl( \coeffA{\ell_1}_1 \cdots \coeffA{b_4}_1&#10;\coeffA{\ell_1}_2 \cdots \coeffA{b_4}_2 u_1 \cdots u_n\bigr)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65.9603"/>
  <p:tag name="PICTUREFILESIZE" val="94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\def\tcdot{\!\cdot\!}&#10;\begin{eqnarray}&#10;v_{1;1} &amp;=&amp;&#10; -2 ( k_{4}\tcdot \ell_{1}+\ell_{1}^2)k_{1}^\mu- \ell_{1}^2 k_{2}^\mu&#10; +(2 k_{1}\tcdot \ell_{1}- \ell_{1}^2)k_{4}^\mu+(2 k_{1}\tcdot \ell_{1}&#10;-2 k_{3}\tcdot \ell_{1}- s_{12})\ell_{1}^\mu\,,\nonumber\\&#10;v_{1;2} &amp;=&amp;&#10;2 (\ell_{2}^2- k_{4}\tcdot \ell_{2})k_{1}^\mu+\ell_{2}^2k_{2}^\mu&#10;+(2 k_{1}\tcdot \ell_{2}+\ell_{2}^2)k_{4}^\mu&#10;+(2 k_{3}\tcdot \ell_{2}-2 k_{1}\tcdot \ell_{2}- s_{12})\ell_{2}^\mu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354.0007"/>
  <p:tag name="PICTUREFILESIZE" val="388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3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6.98"/>
  <p:tag name="PICTUREFILESIZE" val="24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\delta^{(+)}\bigl(\ell^2\bigr)\delta^{(+)}\bigl((\ell-k_1)^2\bigr)&#10; \delta^{(+)}\bigl((\ell-K_{12})^2\bigr)&#10;\delta^{(+)}\bigl((\ell-K_{123})^2\bigr)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288"/>
  <p:tag name="PICTUREFILESIZE" val="21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1&#10;\over \ell^2 (\ell-k_1)^2 (\ell-K_{12})^2 (\ell-K_{123})^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83"/>
  <p:tag name="PICTUREFILESIZE" val="145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-2\ell\cdot k_1+k_1^2 = 0\,,\quad&#10;-2\ell\cdot k_{2}+K_{12}^2-k_1^2 = 0\,,\quad&#10;2\ell\cdot k_4+k_4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22.9806"/>
  <p:tag name="PICTUREFILESIZE" val="110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(\ell-k_1)^2 = 0\,,\quad&#10;(\ell-K_{12})^2 = 0\,,\quad&#10;(\ell+k_4)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85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}2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3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1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5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s_{12} = \frac{\xi}2 \sand1.2.4&#10; = \frac{\xi}2 \spa1.2\spb2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65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-\frac{\spb1.2}{2\spb2.4}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49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'}2 \sand4.{\mu}.1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9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0 = I_4[\varepsilon(\ell,k_1,k_2,k_4)]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40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Cont = a_1 \Cont_1 + a_2 \Cont_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25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int_{\Cont} d^4\ell\; \frac{\varepsilon(\ell,k_1,k_2,k_4)}&#10;                            {\ell^2 (\ell-k_1)^2 (\ell-K_{12})^2&#10;                             (\ell+k_4)^2}&#10;= (a_1 - a_2) {f(k_1,k_2,k_4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77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6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a\times\mbox{\rm Jacobian}\times\sum_{\mbox{\tiny\rm poles}}&#10;\sum_{{\mbox{\tiny\rm species}\atop\mbox{\tiny\rm helicities}}}&#10;A_A^{\rm tree}&#10;A_B^{\rm tree}&#10;A_C^{\rm tree}&#10;A_D^{\rm tree}\\&#10;\mbox{\rm RHS} &amp;=&amp; \mbox{coefficient} \times a\times\mbox{\rm Jacobian}&#10;\times 2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89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pole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1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+ \frac{s_{12} z}{2\spa1.4\spb4.2}&#10;\sand1.{\sigma^\mu}.2\,,\\&#10;\ell_2^\mu &amp;=&amp; \frac{\spa3.4}{2\spa3.1}\sand1.{\sigma^\mu}.4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148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{\cal S}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{\cal S}_2:\qquad \frac1{16 s_{12}^3\,z (z+\chi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494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c_1 I_4[1] + c_2 I_4[\ell_1\cdot k_4] + \cdots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50.0003"/>
  <p:tag name="PICTUREFILESIZE" val="89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c_1 &amp;=&amp;&#10;  \frac{i\chi}{8 w}  \oint_{P_1} \frac{dz}{z (z+\chi)}&#10;      \prod_{j=1}^6 A_j^\mathrm{tree}(z)\,,&#10;\\&#10;c_2 &amp;=&amp;&#10;  - \frac{i}{4 s_{12} w}  \oint_{P_2} \frac{dz}{z(z+\chi)}&#10;            \prod_{j=1}^6 A_j^\mathrm{tree}(z)&#10;\end{eqnarray*}&#10;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216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P_1: \begin{array}{lll}&#10;a_{1,1} \hspace{1mm}=\hspace{1mm} -2w + v\,,  \hspace{15mm} &amp;&#10;   a_{2,1} \hspace{1mm}=\hspace{1mm} w\,, &amp; \\&#10;a_{1,2} \hspace{1mm}=\hspace{1mm} -2w + v\,,  \hspace{15mm} &amp;&#10;   a_{2,2} \hspace{1mm}=\hspace{1mm} w\,, &amp; \\&#10;a_{1,3} \hspace{1mm}=\hspace{1mm} -2w + v\,,  \hspace{15mm} &amp;&#10;   a_{2,3}\hspace{1mm}=\hspace{1mm} w\,, &amp; \\&#10;a_{1,4} \hspace{1mm}=\hspace{1mm} -2w + v\,,  \hspace{15mm} &amp;&#10;   a_{2,4} \hspace{1mm}=\hspace{1mm} w\,, &amp; \\&#10;a_{1,5} \hspace{1mm}=\hspace{1mm} 2w - v\,,   \hspace{15mm} &amp;&#10;   a_{2,5} \hspace{1mm}=\hspace{1mm} v\,,  \hspace{15mm} &amp;&#10;   a_{3,5} \hspace{1mm}=\hspace{1mm} 2w\,, \\&#10;a_{1,6} \hspace{1mm}=\hspace{1mm} 2w - v\,,   \hspace{15mm} &amp;&#10;   a_{2,6} \hspace{1mm}=\hspace{1mm} v\,,  \hspace{15mm} &amp;&#10;   a_{3,6} \hspace{1mm}=\hspace{1mm} 2w\,,&#10;\end{array}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301.9806"/>
  <p:tag name="PICTUREFILESIZE" val="294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P_2: \begin{array}{lll}&#10;a_{1,1} \hspace{1mm}=\hspace{1mm} -2w + v\,,  \hspace{15mm} &amp;&#10;   a_{2,1} \hspace{1mm}=\hspace{1mm} w\,, &amp; \\&#10;a_{1,2} \hspace{1mm}=\hspace{1mm} -2w + v\,,  \hspace{15mm} &amp;&#10;   a_{2,2} \hspace{1mm}=\hspace{1mm} w\,, &amp; \\&#10;a_{1,3} \hspace{1mm}=\hspace{1mm} -2w + v\,,  \hspace{15mm} &amp;&#10;   a_{2,3} \hspace{1mm}=\hspace{1mm} w\,, &amp; \\&#10;a_{1,4} \hspace{1mm}=\hspace{1mm} -2w + v\,,  \hspace{15mm} &amp;&#10;   a_{2,4} \hspace{1mm}=\hspace{1mm} w\,, &amp; \\&#10;a_{1,5} \hspace{1mm}=\hspace{1mm} 6w - v\,,   \hspace{15mm} &amp;&#10;   a_{2,5} \hspace{1mm}=\hspace{1mm} v\,,  \hspace{15mm} &amp;&#10;   a_{3,5} \hspace{1mm}=\hspace{1mm} 6w\,, \\&#10;a_{1,6} \hspace{1mm}=\hspace{1mm} 6w - v\,,   \hspace{15mm} &amp;&#10;   a_{2,6} \hspace{1mm}=\hspace{1mm} v\,,  \hspace{15mm} &amp;&#10;   a_{3,6} \hspace{1mm}=\hspace{1mm} 6w\,,&#10;\end{array}&#10;\end{eqnarray*}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301.9806"/>
  <p:tag name="PICTUREFILESIZE" val="297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ol{{\cal S}}&#10;\def\Res{\mathop{\rm Res}}&#10;&#10;\begin{eqnarray*}&#10;c_1 &amp;=&amp; \frac{(v-2w)i}{8 w}&#10; \Res_{z=0} \frac1{z} \left.\prod_{j=1}^6 A_j^\mathrm{tree}(z)&#10;   \right|_{\Sol_1+\Sol_2+\Sol_3+\Sol_4-\Sol_5-\Sol_6}&#10;  -\frac{i v}{8 w} \Res_{z=-\chi}&#10;    \frac1{z+\chi} \left.\prod_{j=1}^6 A_j^\mathrm{tree}(z)&#10;   \right|_{\Sol_5+\Sol_6}&#10;\\ &amp;&amp;\hskip 5mm&#10;  -\frac{i}{8} \Res_{z=-\chi}&#10;    \frac1{z+\chi} \left.\prod_{j=1}^6 A_j^\mathrm{tree}(z)&#10;   \right|_{\Sol_1+\Sol_2+\Sol_3+\Sol_4}&#10;  +\frac{i\chi}{4(1+\chi)} \Res_{z=-\chi-1}&#10;    \left.\prod_{j=1}^6 A_j^\mathrm{tree}(z)&#10;   \right|_{\Sol_5+\Sol_6}\,,&#10;\\&#10;c_2 &amp;=&amp; -\frac{(v-2w)i}{4 s_{12} w\chi}&#10; \Res_{z=0} \frac1{z} \left.\prod_{j=1}^6 A_j^\mathrm{tree}(z)&#10;   \right|_{\Sol_1+\Sol_2+\Sol_3+\Sol_4}&#10;  -\frac{(6w-v)i}{4 s_{12} u\chi}&#10; \Res_{z=0} \frac1{z} \left.\prod_{j=1}^6 A_j^\mathrm{tree}(z)&#10;   \right|_{\Sol_5+\Sol_6}&#10;\\ &amp;&amp;\hskip 5mm&#10;  +\frac{i}{4 s_{12} \chi} \Res_{z=-\chi}&#10;    \frac1{z+\chi} \left.\prod_{j=1}^6 A_j^\mathrm{tree}(z)&#10;   \right|_{\Sol_1+\Sol_2+\Sol_3+\Sol_4}&#10;  +\frac{i v}{4 s_{12} w\chi} \Res_{z=-\chi}&#10;    \frac1{z+\chi} \left.\prod_{j=1}^6 A_j^\mathrm{tree}(z)&#10;   \right|_{\Sol_5+\Sol_6}&#10;\\ &amp;&amp;\hskip 5mm&#10;  -\frac{3 i}{2 s_{12} (1+\chi)} \Res_{z=-\chi-1}&#10;    \left.\prod_{j=1}^6 A_j^\mathrm{tree}(z)&#10;   \right|_{\Sol_5+\Sol_6}\,.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420.9609"/>
  <p:tag name="PICTUREFILESIZE" val="1050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{**}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5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921</Words>
  <Application>Microsoft Office PowerPoint</Application>
  <PresentationFormat>On-screen Show (4:3)</PresentationFormat>
  <Paragraphs>252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Maximal Unitarity  at Two Loops</vt:lpstr>
      <vt:lpstr>Amplitudes in Gauge Theories</vt:lpstr>
      <vt:lpstr>On-Shell Methods</vt:lpstr>
      <vt:lpstr>Knowledge of Integrals</vt:lpstr>
      <vt:lpstr>Higher Loops</vt:lpstr>
      <vt:lpstr>Planar Two-Loop Integrals</vt:lpstr>
      <vt:lpstr>Tools &amp; Methods</vt:lpstr>
      <vt:lpstr>Planar Two-Loop Integrals</vt:lpstr>
      <vt:lpstr>Slide 9</vt:lpstr>
      <vt:lpstr>Honing Our Tools</vt:lpstr>
      <vt:lpstr>Solving for IBP-Generating Vectors</vt:lpstr>
      <vt:lpstr>Slide 12</vt:lpstr>
      <vt:lpstr>Examples</vt:lpstr>
      <vt:lpstr>Slide 14</vt:lpstr>
      <vt:lpstr>Unitarity-Based Calculations</vt:lpstr>
      <vt:lpstr>Slide 16</vt:lpstr>
      <vt:lpstr>Quadruple Cuts</vt:lpstr>
      <vt:lpstr>A Subtlety</vt:lpstr>
      <vt:lpstr>Slide 19</vt:lpstr>
      <vt:lpstr>Two Problems</vt:lpstr>
      <vt:lpstr>Slide 21</vt:lpstr>
      <vt:lpstr>Box Coefficient</vt:lpstr>
      <vt:lpstr>Massless Planar Double Box</vt:lpstr>
      <vt:lpstr>Slide 24</vt:lpstr>
      <vt:lpstr>Slide 25</vt:lpstr>
      <vt:lpstr>Picking Contours</vt:lpstr>
      <vt:lpstr>Slide 27</vt:lpstr>
      <vt:lpstr>Slide 28</vt:lpstr>
      <vt:lpstr>Slide 29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125</cp:revision>
  <dcterms:created xsi:type="dcterms:W3CDTF">2011-08-09T19:59:47Z</dcterms:created>
  <dcterms:modified xsi:type="dcterms:W3CDTF">2011-11-12T15:34:10Z</dcterms:modified>
</cp:coreProperties>
</file>